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5" r:id="rId5"/>
    <p:sldId id="266" r:id="rId6"/>
    <p:sldId id="267" r:id="rId7"/>
    <p:sldId id="260" r:id="rId8"/>
    <p:sldId id="270" r:id="rId9"/>
    <p:sldId id="261" r:id="rId10"/>
    <p:sldId id="262" r:id="rId11"/>
    <p:sldId id="258" r:id="rId12"/>
    <p:sldId id="271" r:id="rId13"/>
    <p:sldId id="273" r:id="rId14"/>
    <p:sldId id="275" r:id="rId15"/>
    <p:sldId id="264" r:id="rId1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12F4DC-8C9F-44DC-B0A1-AF30EBE2AF5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9FB9303-323F-4931-A5E2-DF8BC82C9EB8}">
      <dgm:prSet phldrT="[Tekst]"/>
      <dgm:spPr/>
      <dgm:t>
        <a:bodyPr/>
        <a:lstStyle/>
        <a:p>
          <a:r>
            <a:rPr lang="pl-PL" dirty="0" smtClean="0"/>
            <a:t>Oczekiwania młodzieży</a:t>
          </a:r>
          <a:endParaRPr lang="pl-PL" dirty="0"/>
        </a:p>
      </dgm:t>
    </dgm:pt>
    <dgm:pt modelId="{378BBEFB-6DF1-409C-A92A-6B0A5EC711BC}" type="parTrans" cxnId="{6C0A2974-9F93-410B-909E-43FB29AD1E46}">
      <dgm:prSet/>
      <dgm:spPr/>
      <dgm:t>
        <a:bodyPr/>
        <a:lstStyle/>
        <a:p>
          <a:endParaRPr lang="pl-PL"/>
        </a:p>
      </dgm:t>
    </dgm:pt>
    <dgm:pt modelId="{D3988FDB-B3EF-4811-8453-3C1E19B1F81B}" type="sibTrans" cxnId="{6C0A2974-9F93-410B-909E-43FB29AD1E46}">
      <dgm:prSet/>
      <dgm:spPr/>
      <dgm:t>
        <a:bodyPr/>
        <a:lstStyle/>
        <a:p>
          <a:endParaRPr lang="pl-PL"/>
        </a:p>
      </dgm:t>
    </dgm:pt>
    <dgm:pt modelId="{9F9F5B59-A7FE-4640-B330-020A3FAAB091}">
      <dgm:prSet phldrT="[Tekst]"/>
      <dgm:spPr/>
      <dgm:t>
        <a:bodyPr/>
        <a:lstStyle/>
        <a:p>
          <a:r>
            <a:rPr lang="pl-PL" dirty="0" smtClean="0"/>
            <a:t>Oczekiwania dorosłych</a:t>
          </a:r>
          <a:endParaRPr lang="pl-PL" dirty="0"/>
        </a:p>
      </dgm:t>
    </dgm:pt>
    <dgm:pt modelId="{6C88EBF2-2B77-40CF-9F1F-7EE4AAFEAB62}" type="parTrans" cxnId="{A0BB1E2E-6CFC-4F6C-9A7D-1681FC11D38E}">
      <dgm:prSet/>
      <dgm:spPr/>
      <dgm:t>
        <a:bodyPr/>
        <a:lstStyle/>
        <a:p>
          <a:endParaRPr lang="pl-PL"/>
        </a:p>
      </dgm:t>
    </dgm:pt>
    <dgm:pt modelId="{CB4FA231-E41E-4D67-A70F-9A9B722C2D7C}" type="sibTrans" cxnId="{A0BB1E2E-6CFC-4F6C-9A7D-1681FC11D38E}">
      <dgm:prSet/>
      <dgm:spPr/>
      <dgm:t>
        <a:bodyPr/>
        <a:lstStyle/>
        <a:p>
          <a:endParaRPr lang="pl-PL"/>
        </a:p>
      </dgm:t>
    </dgm:pt>
    <dgm:pt modelId="{E3A85C5E-E9F9-42A5-8D6F-DF5FE1926B77}" type="pres">
      <dgm:prSet presAssocID="{6E12F4DC-8C9F-44DC-B0A1-AF30EBE2AF55}" presName="compositeShape" presStyleCnt="0">
        <dgm:presLayoutVars>
          <dgm:chMax val="7"/>
          <dgm:dir/>
          <dgm:resizeHandles val="exact"/>
        </dgm:presLayoutVars>
      </dgm:prSet>
      <dgm:spPr/>
    </dgm:pt>
    <dgm:pt modelId="{A8831073-475B-414B-9062-1F90CAE9E7D2}" type="pres">
      <dgm:prSet presAssocID="{E9FB9303-323F-4931-A5E2-DF8BC82C9EB8}" presName="circ1" presStyleLbl="vennNode1" presStyleIdx="0" presStyleCnt="2"/>
      <dgm:spPr/>
      <dgm:t>
        <a:bodyPr/>
        <a:lstStyle/>
        <a:p>
          <a:endParaRPr lang="pl-PL"/>
        </a:p>
      </dgm:t>
    </dgm:pt>
    <dgm:pt modelId="{CC4A3663-7D43-4776-94B1-83508CE98F6A}" type="pres">
      <dgm:prSet presAssocID="{E9FB9303-323F-4931-A5E2-DF8BC82C9EB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FB405A-80E8-4C50-8C8B-00E88D4420CF}" type="pres">
      <dgm:prSet presAssocID="{9F9F5B59-A7FE-4640-B330-020A3FAAB091}" presName="circ2" presStyleLbl="vennNode1" presStyleIdx="1" presStyleCnt="2"/>
      <dgm:spPr/>
      <dgm:t>
        <a:bodyPr/>
        <a:lstStyle/>
        <a:p>
          <a:endParaRPr lang="pl-PL"/>
        </a:p>
      </dgm:t>
    </dgm:pt>
    <dgm:pt modelId="{A129ED8C-B300-4847-B146-1734CE4FE406}" type="pres">
      <dgm:prSet presAssocID="{9F9F5B59-A7FE-4640-B330-020A3FAAB09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7EDE24B-4D8D-4AA3-B2BB-EEBDEA2CD169}" type="presOf" srcId="{E9FB9303-323F-4931-A5E2-DF8BC82C9EB8}" destId="{CC4A3663-7D43-4776-94B1-83508CE98F6A}" srcOrd="1" destOrd="0" presId="urn:microsoft.com/office/officeart/2005/8/layout/venn1"/>
    <dgm:cxn modelId="{6C0A2974-9F93-410B-909E-43FB29AD1E46}" srcId="{6E12F4DC-8C9F-44DC-B0A1-AF30EBE2AF55}" destId="{E9FB9303-323F-4931-A5E2-DF8BC82C9EB8}" srcOrd="0" destOrd="0" parTransId="{378BBEFB-6DF1-409C-A92A-6B0A5EC711BC}" sibTransId="{D3988FDB-B3EF-4811-8453-3C1E19B1F81B}"/>
    <dgm:cxn modelId="{762ECF6A-B178-4313-85DC-CDF1244B29B9}" type="presOf" srcId="{9F9F5B59-A7FE-4640-B330-020A3FAAB091}" destId="{E3FB405A-80E8-4C50-8C8B-00E88D4420CF}" srcOrd="0" destOrd="0" presId="urn:microsoft.com/office/officeart/2005/8/layout/venn1"/>
    <dgm:cxn modelId="{8938D1C0-1BB3-4E49-8A0E-DBFF2A90B478}" type="presOf" srcId="{9F9F5B59-A7FE-4640-B330-020A3FAAB091}" destId="{A129ED8C-B300-4847-B146-1734CE4FE406}" srcOrd="1" destOrd="0" presId="urn:microsoft.com/office/officeart/2005/8/layout/venn1"/>
    <dgm:cxn modelId="{0476C1DC-030D-4046-926D-07AA55F8637F}" type="presOf" srcId="{E9FB9303-323F-4931-A5E2-DF8BC82C9EB8}" destId="{A8831073-475B-414B-9062-1F90CAE9E7D2}" srcOrd="0" destOrd="0" presId="urn:microsoft.com/office/officeart/2005/8/layout/venn1"/>
    <dgm:cxn modelId="{2D3C4775-D670-4D30-AE8E-325D647D853A}" type="presOf" srcId="{6E12F4DC-8C9F-44DC-B0A1-AF30EBE2AF55}" destId="{E3A85C5E-E9F9-42A5-8D6F-DF5FE1926B77}" srcOrd="0" destOrd="0" presId="urn:microsoft.com/office/officeart/2005/8/layout/venn1"/>
    <dgm:cxn modelId="{A0BB1E2E-6CFC-4F6C-9A7D-1681FC11D38E}" srcId="{6E12F4DC-8C9F-44DC-B0A1-AF30EBE2AF55}" destId="{9F9F5B59-A7FE-4640-B330-020A3FAAB091}" srcOrd="1" destOrd="0" parTransId="{6C88EBF2-2B77-40CF-9F1F-7EE4AAFEAB62}" sibTransId="{CB4FA231-E41E-4D67-A70F-9A9B722C2D7C}"/>
    <dgm:cxn modelId="{34380149-C93E-4006-81BC-F0EB74B8EEB8}" type="presParOf" srcId="{E3A85C5E-E9F9-42A5-8D6F-DF5FE1926B77}" destId="{A8831073-475B-414B-9062-1F90CAE9E7D2}" srcOrd="0" destOrd="0" presId="urn:microsoft.com/office/officeart/2005/8/layout/venn1"/>
    <dgm:cxn modelId="{CE9D5857-3292-43F7-9803-17B400F0C4A9}" type="presParOf" srcId="{E3A85C5E-E9F9-42A5-8D6F-DF5FE1926B77}" destId="{CC4A3663-7D43-4776-94B1-83508CE98F6A}" srcOrd="1" destOrd="0" presId="urn:microsoft.com/office/officeart/2005/8/layout/venn1"/>
    <dgm:cxn modelId="{93ED477A-4430-4014-8DAF-86CFD2C70391}" type="presParOf" srcId="{E3A85C5E-E9F9-42A5-8D6F-DF5FE1926B77}" destId="{E3FB405A-80E8-4C50-8C8B-00E88D4420CF}" srcOrd="2" destOrd="0" presId="urn:microsoft.com/office/officeart/2005/8/layout/venn1"/>
    <dgm:cxn modelId="{71414CC5-7680-40FA-B0C7-30A7D4006454}" type="presParOf" srcId="{E3A85C5E-E9F9-42A5-8D6F-DF5FE1926B77}" destId="{A129ED8C-B300-4847-B146-1734CE4FE40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831073-475B-414B-9062-1F90CAE9E7D2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 smtClean="0"/>
            <a:t>Oczekiwania młodzieży</a:t>
          </a:r>
          <a:endParaRPr lang="pl-PL" sz="4000" kern="1200" dirty="0"/>
        </a:p>
      </dsp:txBody>
      <dsp:txXfrm>
        <a:off x="870589" y="543115"/>
        <a:ext cx="2595368" cy="3439731"/>
      </dsp:txXfrm>
    </dsp:sp>
    <dsp:sp modelId="{E3FB405A-80E8-4C50-8C8B-00E88D4420CF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 smtClean="0"/>
            <a:t>Oczekiwania dorosłych</a:t>
          </a:r>
          <a:endParaRPr lang="pl-PL" sz="4000" kern="1200" dirty="0"/>
        </a:p>
      </dsp:txBody>
      <dsp:txXfrm>
        <a:off x="4763642" y="543115"/>
        <a:ext cx="2595368" cy="343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503C9-0755-40D8-8972-8CBB7276F509}" type="datetimeFigureOut">
              <a:rPr lang="pl-PL" smtClean="0"/>
              <a:pPr/>
              <a:t>2014-09-30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A26DC-BACB-4A08-8A5F-6373E125B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B802E-8165-4BAA-8C14-376A93FF2EA7}" type="datetimeFigureOut">
              <a:rPr lang="pl-PL" smtClean="0"/>
              <a:pPr/>
              <a:t>2014-09-30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26999-8096-4067-9757-BA5BB8E6A4A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3A8B-7C4D-4CFE-8A67-5589B963671D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19A9B-3BE8-463B-983B-5F768404E578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CBF63-A4DB-4622-AEDB-8BA8AB5612D4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48F0-D951-442D-803B-682C9CBA75AC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8E5A-8D98-4A7F-B318-0E6EC585FECF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9BBB-C05E-436B-A665-06E410750B07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C478-9F6F-4A0B-9B86-3D511DFD54E2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7465-948B-4AC8-9CC6-175D744230EF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96D9-2E07-4E31-984E-650197197712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91D4-AE56-42BF-9548-FD8CD0444F6C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923B-3C14-463A-9E8D-820F4E14DF56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75AB4-AC72-44E1-9C39-287BBE59ECFE}" type="datetime1">
              <a:rPr lang="pl-PL" smtClean="0"/>
              <a:pPr/>
              <a:t>2014-09-30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E289-1D06-432E-816C-1535F09F7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odziezowarada.org.pl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mlodziezmawplyw.org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MŁODZIEŻOWE RADY GMINY – tworzenie i funkcjonowanie</a:t>
            </a:r>
            <a:endParaRPr lang="pl-P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20.09.2014</a:t>
            </a:r>
            <a:br>
              <a:rPr lang="pl-PL" dirty="0" smtClean="0"/>
            </a:br>
            <a:r>
              <a:rPr lang="pl-PL" dirty="0" smtClean="0"/>
              <a:t>Szkolenie w ramach projektów </a:t>
            </a:r>
            <a:br>
              <a:rPr lang="pl-PL" dirty="0" smtClean="0"/>
            </a:br>
            <a:r>
              <a:rPr lang="pl-PL" dirty="0" smtClean="0"/>
              <a:t>Obywatel PRO</a:t>
            </a:r>
            <a:br>
              <a:rPr lang="pl-PL" dirty="0" smtClean="0"/>
            </a:br>
            <a:r>
              <a:rPr lang="pl-PL" dirty="0" smtClean="0"/>
              <a:t>Dramowi Obywatele</a:t>
            </a:r>
          </a:p>
        </p:txBody>
      </p:sp>
      <p:pic>
        <p:nvPicPr>
          <p:cNvPr id="4" name="Obraz 3" descr="logo_zesta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6021288"/>
            <a:ext cx="4691709" cy="385979"/>
          </a:xfrm>
          <a:prstGeom prst="rect">
            <a:avLst/>
          </a:prstGeom>
        </p:spPr>
      </p:pic>
      <p:pic>
        <p:nvPicPr>
          <p:cNvPr id="5" name="Obraz 4" descr="zestaw logotypó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5661248"/>
            <a:ext cx="2808312" cy="877598"/>
          </a:xfrm>
          <a:prstGeom prst="rect">
            <a:avLst/>
          </a:prstGeom>
        </p:spPr>
      </p:pic>
      <p:pic>
        <p:nvPicPr>
          <p:cNvPr id="8" name="Obraz 7" descr="SK_logo_poziom_CMYK_p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43808" y="0"/>
            <a:ext cx="3239350" cy="1782877"/>
          </a:xfrm>
          <a:prstGeom prst="rect">
            <a:avLst/>
          </a:prstGeom>
        </p:spPr>
      </p:pic>
      <p:pic>
        <p:nvPicPr>
          <p:cNvPr id="9" name="Obraz 8" descr="logo_obywatel_pr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9552" y="188640"/>
            <a:ext cx="2123728" cy="1501381"/>
          </a:xfrm>
          <a:prstGeom prst="rect">
            <a:avLst/>
          </a:prstGeom>
        </p:spPr>
      </p:pic>
      <p:pic>
        <p:nvPicPr>
          <p:cNvPr id="10" name="Obraz 9" descr="Dramowi Obywatele_logo_color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188640"/>
            <a:ext cx="3227065" cy="15492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 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Statut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Otrzymają teraz Państwo przykładowe statuty rad młodzieżowych. Bardzo proszę w parach przeczytać obydwa, zaznaczyć różnice, które się w nich pojawiają. Następnie poprosimy Państwa o zaprezentowanie tych różnic i zastanowimy, z czego one wynikają.</a:t>
            </a:r>
            <a:endParaRPr lang="pl-PL" dirty="0"/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 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Opiekun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Wyłoniony przez władze samorządu.</a:t>
            </a:r>
          </a:p>
          <a:p>
            <a:r>
              <a:rPr lang="pl-PL" dirty="0" smtClean="0"/>
              <a:t>Łącznik między młodzieżową radą a organami samorządu.</a:t>
            </a:r>
          </a:p>
          <a:p>
            <a:r>
              <a:rPr lang="pl-PL" dirty="0" smtClean="0"/>
              <a:t>Wsparcie rady w sytuacjach trudnych.</a:t>
            </a:r>
          </a:p>
          <a:p>
            <a:r>
              <a:rPr lang="pl-PL" dirty="0" smtClean="0"/>
              <a:t>Wsparcie merytoryczne.</a:t>
            </a:r>
          </a:p>
          <a:p>
            <a:r>
              <a:rPr lang="pl-PL" dirty="0" smtClean="0"/>
              <a:t>Predyspozycje do pracy z młodzieżą</a:t>
            </a:r>
            <a:r>
              <a:rPr lang="pl-PL" dirty="0" smtClean="0"/>
              <a:t>.</a:t>
            </a:r>
            <a:endParaRPr lang="pl-PL" dirty="0" smtClean="0"/>
          </a:p>
          <a:p>
            <a:r>
              <a:rPr lang="pl-PL" dirty="0" smtClean="0"/>
              <a:t>Umiejętność wycofania się.</a:t>
            </a:r>
            <a:endParaRPr lang="pl-PL" dirty="0"/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 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Działalność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Proszę sobie wyobrazić potencjalne problemy, które mogą się pojawić przed młodzieżową radą podczas jej działania. Spiszcie </a:t>
            </a:r>
            <a:r>
              <a:rPr lang="pl-PL" dirty="0" smtClean="0"/>
              <a:t>je Państwo </a:t>
            </a:r>
            <a:r>
              <a:rPr lang="pl-PL" dirty="0" smtClean="0"/>
              <a:t>w </a:t>
            </a:r>
            <a:r>
              <a:rPr lang="pl-PL" dirty="0" smtClean="0"/>
              <a:t>parach.</a:t>
            </a:r>
            <a:endParaRPr lang="pl-PL" dirty="0" smtClean="0"/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 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Działalność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Od grupy po lewej stronie otrzymają Państwo karteczki z potencjalnymi problemami, które mogą stanąć przed młodzieżową radą. Proszę w parach podzielić je na takie, które Państwa zdaniem młodzieżowa rada powinna rozwiązać samodzielnie (1), takie, w których przydałaby się pomoc opiekuna (2), takie, w których pomoc opiekuna jest niezbędna.</a:t>
            </a:r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 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Działalność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412776"/>
            <a:ext cx="5407368" cy="507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dirty="0" smtClean="0"/>
              <a:t> 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Bank wiedzy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Konsultacje, rozmowy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Portale stworzone przez Fundację </a:t>
            </a:r>
            <a:r>
              <a:rPr lang="pl-PL" dirty="0" err="1" smtClean="0"/>
              <a:t>Civis</a:t>
            </a:r>
            <a:r>
              <a:rPr lang="pl-PL" dirty="0" smtClean="0"/>
              <a:t> Polonus:</a:t>
            </a:r>
            <a:endParaRPr lang="pl-PL" dirty="0">
              <a:hlinkClick r:id="rId3"/>
            </a:endParaRPr>
          </a:p>
          <a:p>
            <a:pPr lvl="1"/>
            <a:r>
              <a:rPr lang="pl-PL" dirty="0" smtClean="0">
                <a:hlinkClick r:id="rId3"/>
              </a:rPr>
              <a:t>http</a:t>
            </a:r>
            <a:r>
              <a:rPr lang="pl-PL" dirty="0">
                <a:hlinkClick r:id="rId3"/>
              </a:rPr>
              <a:t>://www.mlodziezowarada.org.pl/</a:t>
            </a:r>
            <a:r>
              <a:rPr lang="pl-PL" dirty="0"/>
              <a:t> </a:t>
            </a:r>
          </a:p>
          <a:p>
            <a:pPr lvl="1"/>
            <a:r>
              <a:rPr lang="pl-PL" dirty="0" smtClean="0">
                <a:hlinkClick r:id="rId4"/>
              </a:rPr>
              <a:t>http://mlodziezmawplyw.org.pl/</a:t>
            </a:r>
            <a:r>
              <a:rPr lang="pl-PL" dirty="0"/>
              <a:t/>
            </a:r>
            <a:br>
              <a:rPr lang="pl-PL" dirty="0"/>
            </a:br>
            <a:endParaRPr lang="pl-PL" dirty="0" smtClean="0"/>
          </a:p>
          <a:p>
            <a:r>
              <a:rPr lang="pl-PL" dirty="0" smtClean="0"/>
              <a:t>Dobre praktyki, przykładowe dokumenty, wymiana doświadczeń</a:t>
            </a:r>
            <a:endParaRPr lang="pl-PL" dirty="0"/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 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Podstawy prawne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Art. 5b.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§1. Gmina podejmuje działania na rzecz wspierania i upowszechniania idei samorządowej wśród mieszkańców gminy, w tym zwłaszcza wśród młodzieży.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§2. Rada gminy na wniosek zainteresowanych środowisk może wyrazić zgodę na utworzenie młodzieżowej rady gminy mającej charakter konsultacyjny.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§3. Rada gminy, powołując młodzieżową radę gminy, nadaje jej statut określający tryb wyboru jej członków i zasady działania.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USTAWA z dnia 8 marca 1990 </a:t>
            </a:r>
            <a:r>
              <a:rPr lang="pl-PL" dirty="0" err="1"/>
              <a:t>r.o</a:t>
            </a:r>
            <a:r>
              <a:rPr lang="pl-PL" dirty="0"/>
              <a:t> samorządzie gminnym (nowelizacja z dnia 11 kwietnia 2001 r.)</a:t>
            </a:r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900" dirty="0" smtClean="0"/>
              <a:t> </a:t>
            </a:r>
            <a:r>
              <a:rPr lang="pl-PL" sz="3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czego służy MRG?</a:t>
            </a:r>
            <a:endParaRPr lang="pl-PL" sz="39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dirty="0" smtClean="0"/>
              <a:t> </a:t>
            </a:r>
            <a:r>
              <a:rPr lang="pl-PL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Korzyści dla młodzieży</a:t>
            </a:r>
            <a:endParaRPr lang="pl-PL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Możliwość wywierania wpływu na otoczenie:</a:t>
            </a:r>
          </a:p>
          <a:p>
            <a:pPr lvl="1"/>
            <a:r>
              <a:rPr lang="pl-PL" dirty="0" smtClean="0"/>
              <a:t>Konsultowanie decyzji dotyczących młodzieży,</a:t>
            </a:r>
          </a:p>
          <a:p>
            <a:pPr lvl="1"/>
            <a:r>
              <a:rPr lang="pl-PL" dirty="0" smtClean="0"/>
              <a:t>Proponowanie i realizowanie swoich działań.</a:t>
            </a:r>
          </a:p>
          <a:p>
            <a:r>
              <a:rPr lang="pl-PL" dirty="0" smtClean="0"/>
              <a:t>Lepszy przekaz informacji między młodzieżą a urzędem:</a:t>
            </a:r>
          </a:p>
          <a:p>
            <a:pPr lvl="1"/>
            <a:r>
              <a:rPr lang="pl-PL" dirty="0" smtClean="0"/>
              <a:t>O propozycjach skierowanych do młodzieży, </a:t>
            </a:r>
          </a:p>
          <a:p>
            <a:pPr lvl="1"/>
            <a:r>
              <a:rPr lang="pl-PL" dirty="0" smtClean="0"/>
              <a:t>O potrzebach młodzieży.</a:t>
            </a:r>
          </a:p>
          <a:p>
            <a:r>
              <a:rPr lang="pl-PL" dirty="0" smtClean="0"/>
              <a:t>Uczenie się w działaniu:</a:t>
            </a:r>
          </a:p>
          <a:p>
            <a:pPr lvl="1"/>
            <a:r>
              <a:rPr lang="pl-PL" dirty="0" smtClean="0"/>
              <a:t>Organizacja samorządu,</a:t>
            </a:r>
          </a:p>
          <a:p>
            <a:pPr lvl="1"/>
            <a:r>
              <a:rPr lang="pl-PL" dirty="0" smtClean="0"/>
              <a:t>Współpraca i organizowanie działań w lokalnej społeczności.</a:t>
            </a:r>
          </a:p>
          <a:p>
            <a:r>
              <a:rPr lang="pl-PL" dirty="0" smtClean="0"/>
              <a:t>Instytucjonalizacja i kanalizacja aktywności.</a:t>
            </a:r>
          </a:p>
          <a:p>
            <a:pPr lvl="1"/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dirty="0" smtClean="0"/>
              <a:t> </a:t>
            </a:r>
            <a:r>
              <a:rPr lang="pl-PL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Korzyści dla szkół</a:t>
            </a:r>
            <a:endParaRPr lang="pl-PL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Aktywizacja młodzieży poprzez młodzieżowe rady wpisuje się w cele działania szkoły.</a:t>
            </a:r>
          </a:p>
          <a:p>
            <a:r>
              <a:rPr lang="pl-PL" dirty="0" smtClean="0"/>
              <a:t>Włączenie międzyszkolnych działań młodzieżowej rady w ofertę aktywności skierowanych do młodzieży.</a:t>
            </a:r>
          </a:p>
          <a:p>
            <a:r>
              <a:rPr lang="pl-PL" dirty="0" smtClean="0"/>
              <a:t>Ożywienie szkoły.</a:t>
            </a:r>
          </a:p>
          <a:p>
            <a:r>
              <a:rPr lang="pl-PL" dirty="0" smtClean="0"/>
              <a:t>Stworzenie przestrzeni do dyskusji, również na temat problemów młodzieży i szkoły.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dirty="0" smtClean="0"/>
              <a:t> </a:t>
            </a:r>
            <a:r>
              <a:rPr lang="pl-PL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Korzyści dla administracji publicznej</a:t>
            </a:r>
            <a:endParaRPr lang="pl-PL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Zwiększenie efektywności działań na rzecz młodzieży:</a:t>
            </a:r>
          </a:p>
          <a:p>
            <a:pPr lvl="1"/>
            <a:r>
              <a:rPr lang="pl-PL" dirty="0" smtClean="0"/>
              <a:t>Działania są trafniejsze,</a:t>
            </a:r>
          </a:p>
          <a:p>
            <a:pPr lvl="1"/>
            <a:r>
              <a:rPr lang="pl-PL" dirty="0" smtClean="0"/>
              <a:t>Informacja dociera do młodzieży poprzez ich reprezentantów,</a:t>
            </a:r>
          </a:p>
          <a:p>
            <a:pPr lvl="1"/>
            <a:r>
              <a:rPr lang="pl-PL" dirty="0" smtClean="0"/>
              <a:t>Współpraca z bezpośrednio zainteresowanymi przy realizacji projektów,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l-PL" dirty="0" smtClean="0"/>
              <a:t>Nawiązanie partnerskiej relacji z mieszkańcami.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 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Cele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Proszę, abyście Państwo na małych karteczkach napisali cele, jakie Waszym zdaniem stoją przed istnieniem rady młodzieżowej w Waszej gminie. Jeden cel na jednej karteczce</a:t>
            </a:r>
            <a:r>
              <a:rPr lang="pl-PL" dirty="0" smtClean="0"/>
              <a:t>.</a:t>
            </a:r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dirty="0" smtClean="0"/>
              <a:t> </a:t>
            </a:r>
            <a:r>
              <a:rPr lang="pl-PL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rzy filary</a:t>
            </a:r>
            <a:b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l-PL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działalności?</a:t>
            </a:r>
            <a:endParaRPr lang="pl-PL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1. Aktywizacja młodzieży</a:t>
            </a:r>
          </a:p>
          <a:p>
            <a:pPr>
              <a:buNone/>
            </a:pPr>
            <a:r>
              <a:rPr lang="pl-PL" dirty="0" smtClean="0"/>
              <a:t>2. Rozpowszechnianie idei samorządności</a:t>
            </a:r>
          </a:p>
          <a:p>
            <a:pPr>
              <a:buNone/>
            </a:pPr>
            <a:r>
              <a:rPr lang="pl-PL" dirty="0" smtClean="0"/>
              <a:t>3. Współpraca z radą gminy:</a:t>
            </a:r>
          </a:p>
          <a:p>
            <a:pPr lvl="1"/>
            <a:r>
              <a:rPr lang="pl-PL" dirty="0" smtClean="0"/>
              <a:t>Opiniowanie uchwał,</a:t>
            </a:r>
          </a:p>
          <a:p>
            <a:pPr lvl="1"/>
            <a:r>
              <a:rPr lang="pl-PL" dirty="0" smtClean="0"/>
              <a:t>Udział w procesie podejmowania decyzji.</a:t>
            </a:r>
            <a:endParaRPr lang="pl-PL" dirty="0"/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pl-PL" sz="4000" dirty="0" smtClean="0"/>
              <a:t> </a:t>
            </a:r>
            <a:r>
              <a:rPr lang="pl-PL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Powołanie </a:t>
            </a:r>
            <a:br>
              <a:rPr lang="pl-PL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l-PL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młodzieżowej rady</a:t>
            </a:r>
            <a:endParaRPr lang="pl-PL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Decyzja dorosłych</a:t>
            </a:r>
          </a:p>
          <a:p>
            <a:r>
              <a:rPr lang="pl-PL" dirty="0" smtClean="0"/>
              <a:t>Statut</a:t>
            </a:r>
          </a:p>
          <a:p>
            <a:pPr lvl="1"/>
            <a:r>
              <a:rPr lang="pl-PL" dirty="0" smtClean="0"/>
              <a:t>Ordynacja wyborcza ,</a:t>
            </a:r>
          </a:p>
          <a:p>
            <a:pPr lvl="1"/>
            <a:r>
              <a:rPr lang="pl-PL" dirty="0" smtClean="0"/>
              <a:t>Opiekun merytoryczny,</a:t>
            </a:r>
          </a:p>
          <a:p>
            <a:pPr lvl="1"/>
            <a:r>
              <a:rPr lang="pl-PL" dirty="0" smtClean="0"/>
              <a:t>Formy działania MRG (m.in. sposoby konsultacji i wydawania opinii),</a:t>
            </a:r>
          </a:p>
          <a:p>
            <a:pPr lvl="1"/>
            <a:r>
              <a:rPr lang="pl-PL" dirty="0" smtClean="0"/>
              <a:t>Formy podejmowania decyzji (np.: uchwały, zarządzenia, decyzje innego typu) ,</a:t>
            </a:r>
          </a:p>
          <a:p>
            <a:pPr lvl="1"/>
            <a:r>
              <a:rPr lang="pl-PL" dirty="0" smtClean="0"/>
              <a:t>Organizacja pracy.</a:t>
            </a:r>
          </a:p>
          <a:p>
            <a:r>
              <a:rPr lang="pl-PL" dirty="0" smtClean="0"/>
              <a:t>Współpraca ze szkołami (innymi instytucjami?)</a:t>
            </a:r>
          </a:p>
          <a:p>
            <a:r>
              <a:rPr lang="pl-PL" dirty="0" smtClean="0"/>
              <a:t>Kampania informacyjna</a:t>
            </a:r>
          </a:p>
          <a:p>
            <a:r>
              <a:rPr lang="pl-PL" dirty="0" smtClean="0"/>
              <a:t>Wybory</a:t>
            </a:r>
          </a:p>
          <a:p>
            <a:r>
              <a:rPr lang="pl-PL" dirty="0" smtClean="0"/>
              <a:t>Szkolenie</a:t>
            </a:r>
          </a:p>
          <a:p>
            <a:endParaRPr lang="pl-PL" dirty="0"/>
          </a:p>
        </p:txBody>
      </p:sp>
      <p:pic>
        <p:nvPicPr>
          <p:cNvPr id="5" name="Obraz 4" descr="SK_logo_poziom_CMYK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663286" cy="1465822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381328"/>
            <a:ext cx="8208912" cy="2169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1193</TotalTime>
  <Words>456</Words>
  <Application>Microsoft Office PowerPoint</Application>
  <PresentationFormat>Pokaz na ekranie (4:3)</PresentationFormat>
  <Paragraphs>71</Paragraphs>
  <Slides>15</Slides>
  <Notes>15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MŁODZIEŻOWE RADY GMINY – tworzenie i funkcjonowanie</vt:lpstr>
      <vt:lpstr> Podstawy prawne</vt:lpstr>
      <vt:lpstr> Do czego służy MRG?</vt:lpstr>
      <vt:lpstr> Korzyści dla młodzieży</vt:lpstr>
      <vt:lpstr> Korzyści dla szkół</vt:lpstr>
      <vt:lpstr> Korzyści dla administracji publicznej</vt:lpstr>
      <vt:lpstr> Cele</vt:lpstr>
      <vt:lpstr> Trzy filary  działalności?</vt:lpstr>
      <vt:lpstr> Powołanie  młodzieżowej rady</vt:lpstr>
      <vt:lpstr> Statut</vt:lpstr>
      <vt:lpstr> Opiekun</vt:lpstr>
      <vt:lpstr> Działalność</vt:lpstr>
      <vt:lpstr> Działalność</vt:lpstr>
      <vt:lpstr> Działalność</vt:lpstr>
      <vt:lpstr> Bank wiedzy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Katarzyna Dzięciołowska</dc:creator>
  <cp:lastModifiedBy>Katarzyna Dzięciołowska</cp:lastModifiedBy>
  <cp:revision>49</cp:revision>
  <dcterms:created xsi:type="dcterms:W3CDTF">2014-09-18T10:20:13Z</dcterms:created>
  <dcterms:modified xsi:type="dcterms:W3CDTF">2014-09-30T15:35:35Z</dcterms:modified>
</cp:coreProperties>
</file>